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1017" r:id="rId3"/>
    <p:sldId id="1025" r:id="rId4"/>
    <p:sldId id="1062" r:id="rId5"/>
    <p:sldId id="1081" r:id="rId6"/>
    <p:sldId id="1082" r:id="rId7"/>
    <p:sldId id="1080" r:id="rId8"/>
    <p:sldId id="1045" r:id="rId9"/>
    <p:sldId id="1074" r:id="rId10"/>
    <p:sldId id="1053" r:id="rId11"/>
    <p:sldId id="1054" r:id="rId12"/>
    <p:sldId id="1055" r:id="rId13"/>
    <p:sldId id="1056" r:id="rId14"/>
    <p:sldId id="1057" r:id="rId15"/>
    <p:sldId id="1058" r:id="rId16"/>
    <p:sldId id="1071" r:id="rId17"/>
    <p:sldId id="1072" r:id="rId18"/>
    <p:sldId id="1075" r:id="rId19"/>
    <p:sldId id="1073" r:id="rId20"/>
    <p:sldId id="1059" r:id="rId21"/>
    <p:sldId id="1060" r:id="rId22"/>
    <p:sldId id="1078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FFC000"/>
    <a:srgbClr val="0070C0"/>
    <a:srgbClr val="4472C4"/>
    <a:srgbClr val="2F5597"/>
    <a:srgbClr val="A9D18E"/>
    <a:srgbClr val="9DC3E6"/>
    <a:srgbClr val="C5E0B4"/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3447" autoAdjust="0"/>
  </p:normalViewPr>
  <p:slideViewPr>
    <p:cSldViewPr snapToGrid="0">
      <p:cViewPr varScale="1">
        <p:scale>
          <a:sx n="55" d="100"/>
          <a:sy n="55" d="100"/>
        </p:scale>
        <p:origin x="202" y="53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8941249-4171-4BB2-80A7-FBA2CF63E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72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A2F3803-D419-4994-A8B7-77576D4612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3818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D273B-99BD-4C84-A347-21CB3B1944F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72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7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9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35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41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5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1D63B-CA15-422C-8B36-D9172852D6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3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0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632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69520-ABC7-433A-B8E2-BFC2C9757E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6327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7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7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42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33719-EEFB-43BC-8C63-4E7F0C1DCE7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2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14216" y="6087412"/>
            <a:ext cx="5038163" cy="34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4216" y="2923655"/>
            <a:ext cx="5038163" cy="1192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314216" y="4154636"/>
            <a:ext cx="5038163" cy="346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981817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TRÂN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TRỌNG </a:t>
            </a:r>
            <a:r>
              <a:rPr lang="en-US" sz="4000" baseline="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CẢM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4000" baseline="0" dirty="0" err="1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ƠN</a:t>
            </a:r>
            <a:r>
              <a:rPr lang="en-US" sz="4000" baseline="0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rPr>
              <a:t>!</a:t>
            </a:r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55D0-4FE1-4943-9166-3FDBFC9E78BB}" type="datetime1">
              <a:rPr lang="en-US" smtClean="0"/>
              <a:t>11/4/2023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0675-6738-4F61-B68F-FB8682E8DE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No Content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EC82A8-E32A-410E-8F50-5C0620C3CB22}"/>
              </a:ext>
            </a:extLst>
          </p:cNvPr>
          <p:cNvGrpSpPr/>
          <p:nvPr userDrawn="1"/>
        </p:nvGrpSpPr>
        <p:grpSpPr>
          <a:xfrm>
            <a:off x="0" y="368300"/>
            <a:ext cx="9639300" cy="631596"/>
            <a:chOff x="0" y="356985"/>
            <a:chExt cx="13017500" cy="9508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3DECA2-55DC-440F-8C2F-408BD0086FC7}"/>
                </a:ext>
              </a:extLst>
            </p:cNvPr>
            <p:cNvSpPr/>
            <p:nvPr userDrawn="1"/>
          </p:nvSpPr>
          <p:spPr>
            <a:xfrm>
              <a:off x="0" y="356985"/>
              <a:ext cx="12407322" cy="950822"/>
            </a:xfrm>
            <a:prstGeom prst="rect">
              <a:avLst/>
            </a:prstGeom>
            <a:solidFill>
              <a:srgbClr val="015392"/>
            </a:solidFill>
            <a:ln>
              <a:noFill/>
            </a:ln>
          </p:spPr>
          <p:txBody>
            <a:bodyPr vert="horz" lIns="137160" tIns="68580" rIns="137160" bIns="68580" rtlCol="0" anchor="ctr">
              <a:normAutofit fontScale="92500" lnSpcReduction="20000"/>
            </a:bodyPr>
            <a:lstStyle/>
            <a:p>
              <a:pPr lvl="0">
                <a:lnSpc>
                  <a:spcPct val="90000"/>
                </a:lnSpc>
                <a:spcBef>
                  <a:spcPct val="0"/>
                </a:spcBef>
                <a:buNone/>
              </a:pPr>
              <a:endParaRPr lang="en-US" sz="48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FB6568A7-4B43-447B-AB4E-211C322C63CE}"/>
                </a:ext>
              </a:extLst>
            </p:cNvPr>
            <p:cNvSpPr/>
            <p:nvPr userDrawn="1"/>
          </p:nvSpPr>
          <p:spPr>
            <a:xfrm flipV="1">
              <a:off x="12407323" y="356985"/>
              <a:ext cx="610177" cy="950822"/>
            </a:xfrm>
            <a:prstGeom prst="triangle">
              <a:avLst>
                <a:gd name="adj" fmla="val 0"/>
              </a:avLst>
            </a:prstGeom>
            <a:solidFill>
              <a:srgbClr val="01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500D7EA-1F42-4391-A1CC-B752CFC8F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2" y="210526"/>
            <a:ext cx="938233" cy="938233"/>
          </a:xfrm>
          <a:prstGeom prst="rect">
            <a:avLst/>
          </a:prstGeom>
        </p:spPr>
      </p:pic>
      <p:pic>
        <p:nvPicPr>
          <p:cNvPr id="16" name="Picture 2" descr="VNPT | CAS – Central Authentication Service">
            <a:extLst>
              <a:ext uri="{FF2B5EF4-FFF2-40B4-BE49-F238E27FC236}">
                <a16:creationId xmlns:a16="http://schemas.microsoft.com/office/drawing/2014/main" id="{A23B047D-420F-4878-9817-43D9C287A3D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807" b="9116"/>
          <a:stretch/>
        </p:blipFill>
        <p:spPr bwMode="auto">
          <a:xfrm>
            <a:off x="9427052" y="381000"/>
            <a:ext cx="2764948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43FAA5D-6D90-493A-B427-5E3541FCF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356" y="381000"/>
            <a:ext cx="7681411" cy="618896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39BF185B-4AA2-4590-ACC0-8631A99A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7383" y="6310312"/>
            <a:ext cx="1904987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D8C43DC-7335-44F6-99BA-8259E41C05D2}" type="datetime1">
              <a:rPr lang="en-US" smtClean="0"/>
              <a:pPr/>
              <a:t>11/4/2023</a:t>
            </a:fld>
            <a:endParaRPr lang="en-US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64FCA02-090E-41A8-A61A-A1335BF0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6784" y="6310312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 dirty="0"/>
              <a:t>ĐỀ XUẤT CHUYỂN ĐỔI SỐ CHO HỘI NÔNG DÂN VIỆT NAM</a:t>
            </a:r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5938D5F3-AF7D-4923-9D07-E3097E121B84}"/>
              </a:ext>
            </a:extLst>
          </p:cNvPr>
          <p:cNvSpPr txBox="1">
            <a:spLocks/>
          </p:cNvSpPr>
          <p:nvPr userDrawn="1"/>
        </p:nvSpPr>
        <p:spPr>
          <a:xfrm>
            <a:off x="10693400" y="6310312"/>
            <a:ext cx="100330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defPPr>
              <a:defRPr lang="en-US"/>
            </a:defPPr>
            <a:lvl1pPr marL="0" algn="r" defTabSz="914400" rtl="0" eaLnBrk="1" latinLnBrk="0" hangingPunct="1">
              <a:defRPr sz="1867" kern="1200">
                <a:solidFill>
                  <a:schemeClr val="tx2">
                    <a:lumMod val="50000"/>
                  </a:schemeClr>
                </a:solidFill>
                <a:latin typeface="UTM Avo" panose="020406030505060202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8E25B1-5164-4F11-B691-B3A22957CE67}" type="slidenum">
              <a:rPr lang="en-US" sz="1200" b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1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3950" y="6226234"/>
            <a:ext cx="4771506" cy="83127"/>
          </a:xfrm>
          <a:prstGeom prst="rect">
            <a:avLst/>
          </a:prstGeom>
          <a:solidFill>
            <a:srgbClr val="FFFFFF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Rectangle 2"/>
          <p:cNvSpPr/>
          <p:nvPr userDrawn="1"/>
        </p:nvSpPr>
        <p:spPr>
          <a:xfrm>
            <a:off x="387383" y="6263642"/>
            <a:ext cx="11208873" cy="45719"/>
          </a:xfrm>
          <a:prstGeom prst="rect">
            <a:avLst/>
          </a:prstGeom>
          <a:solidFill>
            <a:srgbClr val="0070C0">
              <a:alpha val="10196"/>
            </a:srgb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7308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4" y="198357"/>
            <a:ext cx="1947103" cy="71604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620000" y="381000"/>
            <a:ext cx="3810000" cy="1905000"/>
          </a:xfrm>
          <a:prstGeom prst="rect">
            <a:avLst/>
          </a:prstGeom>
        </p:spPr>
        <p:txBody>
          <a:bodyPr vert="horz" wrap="square" lIns="108821" tIns="54411" rIns="108821" bIns="54411" rtlCol="0" anchor="ctr">
            <a:normAutofit/>
          </a:bodyPr>
          <a:lstStyle/>
          <a:p>
            <a:pPr defTabSz="1087755"/>
            <a:r>
              <a:rPr lang="en-US" sz="2000" dirty="0">
                <a:solidFill>
                  <a:srgbClr val="D2D2D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Click View &gt; Slide Master to insert a photo as a background behind the colored boxes.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4" y="198357"/>
            <a:ext cx="1947103" cy="71604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82880" rIns="146304" bIns="9144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9144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" y="200779"/>
            <a:ext cx="1947103" cy="71604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82880" rIns="146304" bIns="9144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9144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no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150852" y="2057400"/>
            <a:ext cx="5487829" cy="36576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150852" y="2057400"/>
            <a:ext cx="5487829" cy="2743426"/>
          </a:xfrm>
          <a:noFill/>
        </p:spPr>
        <p:txBody>
          <a:bodyPr vert="horz" lIns="137160" tIns="137160" rIns="137160" bIns="137160" rtlCol="0" anchor="t" anchorCtr="0">
            <a:normAutofit/>
          </a:bodyPr>
          <a:lstStyle>
            <a:lvl1pPr>
              <a:defRPr lang="en-US" sz="4400" spc="-98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50852" y="4800600"/>
            <a:ext cx="5487829" cy="914400"/>
          </a:xfrm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281940" indent="0">
              <a:buNone/>
              <a:defRPr sz="2000">
                <a:solidFill>
                  <a:schemeClr val="bg1"/>
                </a:solidFill>
              </a:defRPr>
            </a:lvl2pPr>
            <a:lvl3pPr marL="588645" indent="0">
              <a:buNone/>
              <a:defRPr sz="2000">
                <a:solidFill>
                  <a:schemeClr val="bg1"/>
                </a:solidFill>
              </a:defRPr>
            </a:lvl3pPr>
            <a:lvl4pPr marL="869950" indent="0">
              <a:buNone/>
              <a:defRPr sz="2000">
                <a:solidFill>
                  <a:schemeClr val="bg1"/>
                </a:solidFill>
              </a:defRPr>
            </a:lvl4pPr>
            <a:lvl5pPr marL="1105535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" y="200779"/>
            <a:ext cx="1947100" cy="7160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50853" y="1600200"/>
            <a:ext cx="11890296" cy="4577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14216" y="2471952"/>
            <a:ext cx="5038163" cy="44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4216" y="2914110"/>
            <a:ext cx="5038163" cy="1192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8" y="4186354"/>
            <a:ext cx="3724275" cy="190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50853" y="1600200"/>
            <a:ext cx="11890296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28194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588645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869950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105535" indent="0">
              <a:buNone/>
              <a:defRPr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 dirty="0"/>
              <a:t>Click to add developer code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3605"/>
            <a:ext cx="12192000" cy="373063"/>
          </a:xfrm>
          <a:prstGeom prst="rect">
            <a:avLst/>
          </a:prstGeom>
        </p:spPr>
        <p:txBody>
          <a:bodyPr lIns="320040" tIns="53325" rIns="53325" bIns="53325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Segoe UI Light" panose="020B0502040204020203" pitchFamily="34" charset="0"/>
              </a:defRPr>
            </a:lvl1pPr>
            <a:lvl2pPr marL="281940" indent="0">
              <a:buNone/>
              <a:defRPr/>
            </a:lvl2pPr>
            <a:lvl3pPr marL="588645" indent="0">
              <a:buNone/>
              <a:defRPr/>
            </a:lvl3pPr>
            <a:lvl4pPr marL="869950" indent="0">
              <a:buNone/>
              <a:defRPr/>
            </a:lvl4pPr>
            <a:lvl5pPr marL="1105535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ADACFB-7C71-4E89-89D2-7BBA40B7BFA9}" type="slidenum">
              <a:rPr lang="en-US" smtClean="0">
                <a:solidFill>
                  <a:srgbClr val="505050"/>
                </a:solidFill>
              </a:rPr>
              <a:pPr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1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1" y="3877277"/>
            <a:ext cx="10061021" cy="1837723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2" y="1143000"/>
            <a:ext cx="10061020" cy="2734276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1143000"/>
            <a:ext cx="10061019" cy="2734277"/>
          </a:xfrm>
          <a:noFill/>
        </p:spPr>
        <p:txBody>
          <a:bodyPr lIns="137160" tIns="137160" rIns="137160" bIns="137160" anchor="t" anchorCtr="0"/>
          <a:lstStyle>
            <a:lvl1pPr>
              <a:defRPr sz="710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0852" y="3886200"/>
            <a:ext cx="10061020" cy="1828800"/>
          </a:xfrm>
          <a:noFill/>
        </p:spPr>
        <p:txBody>
          <a:bodyPr lIns="137160" tIns="137160" rIns="137160" bIns="137160">
            <a:noAutofit/>
          </a:bodyPr>
          <a:lstStyle>
            <a:lvl1pPr marL="0" indent="0">
              <a:spcBef>
                <a:spcPts val="0"/>
              </a:spcBef>
              <a:buNone/>
              <a:defRPr sz="2800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50853" y="1143000"/>
            <a:ext cx="10061019" cy="274320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noAutofit/>
          </a:bodyPr>
          <a:lstStyle/>
          <a:p>
            <a:pPr algn="ctr" defTabSz="9137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Title Accent Colo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Title Accent Colo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Title Accent Colo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53" y="2057401"/>
            <a:ext cx="11890296" cy="1822988"/>
          </a:xfrm>
          <a:noFill/>
        </p:spPr>
        <p:txBody>
          <a:bodyPr lIns="137160" tIns="137160" rIns="137160" bIns="137160" anchor="t" anchorCtr="0"/>
          <a:lstStyle>
            <a:lvl1pPr>
              <a:defRPr sz="8600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0852" y="3886200"/>
            <a:ext cx="6402467" cy="2590800"/>
          </a:xfrm>
          <a:prstGeom prst="rect">
            <a:avLst/>
          </a:prstGeom>
        </p:spPr>
        <p:txBody>
          <a:bodyPr lIns="137160" tIns="137160" rIns="137160" bIns="137160">
            <a:noAutofit/>
          </a:bodyPr>
          <a:lstStyle>
            <a:lvl1pPr marL="190500" indent="-190500">
              <a:lnSpc>
                <a:spcPct val="80000"/>
              </a:lnSpc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indent="0" algn="l" defTabSz="1087755" rtl="0" eaLnBrk="1" latinLnBrk="0" hangingPunct="1">
              <a:spcBef>
                <a:spcPct val="20000"/>
              </a:spcBef>
              <a:buClr>
                <a:srgbClr val="0072C6"/>
              </a:buClr>
              <a:buSzPct val="100000"/>
            </a:pPr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7071" y="1600200"/>
            <a:ext cx="11356757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speaker notes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 slide topic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crosoft log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179" tIns="38089" rIns="76179" bIns="38089" rtlCol="0" anchor="ctr"/>
          <a:lstStyle/>
          <a:p>
            <a:pPr algn="ctr" defTabSz="1087755"/>
            <a:endParaRPr lang="en-US" sz="22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33" y="2899239"/>
            <a:ext cx="2881117" cy="10595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223" y="1210751"/>
            <a:ext cx="5441577" cy="496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10751"/>
            <a:ext cx="5472953" cy="49662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5605"/>
            <a:ext cx="121920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" y="896750"/>
            <a:ext cx="12192000" cy="11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12192000" cy="1752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232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824"/>
            <a:ext cx="3776103" cy="1908799"/>
          </a:xfrm>
          <a:prstGeom prst="rect">
            <a:avLst/>
          </a:prstGeom>
        </p:spPr>
      </p:pic>
      <p:sp>
        <p:nvSpPr>
          <p:cNvPr id="9" name="Title Placeholder 1"/>
          <p:cNvSpPr txBox="1"/>
          <p:nvPr userDrawn="1"/>
        </p:nvSpPr>
        <p:spPr>
          <a:xfrm>
            <a:off x="314216" y="2551513"/>
            <a:ext cx="5038163" cy="1555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4000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6544686" y="3429000"/>
            <a:ext cx="5038163" cy="51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aseline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defRPr>
            </a:lvl1pPr>
          </a:lstStyle>
          <a:p>
            <a:pPr lvl="0"/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tỉnh</a:t>
            </a:r>
            <a:r>
              <a:rPr lang="en-US" dirty="0"/>
              <a:t>/</a:t>
            </a:r>
            <a:r>
              <a:rPr lang="en-US" dirty="0" err="1"/>
              <a:t>TP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223" y="279867"/>
            <a:ext cx="11066930" cy="605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223" y="1170314"/>
            <a:ext cx="11066929" cy="500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2053" y="6502216"/>
            <a:ext cx="407894" cy="4018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fld id="{2079BD69-FF30-450A-B7B2-1E0FE13F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70C0"/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Roboto Condensed" pitchFamily="2" charset="0"/>
          <a:ea typeface="Roboto Condensed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2"/>
            <a:ext cx="12192000" cy="646042"/>
          </a:xfrm>
          <a:prstGeom prst="rect">
            <a:avLst/>
          </a:prstGeom>
        </p:spPr>
        <p:txBody>
          <a:bodyPr vert="horz" lIns="320040" tIns="152357" rIns="53325" bIns="53325" rtlCol="0" anchor="ctr">
            <a:norm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50853" y="1600201"/>
            <a:ext cx="11890296" cy="4559531"/>
          </a:xfrm>
          <a:prstGeom prst="rect">
            <a:avLst/>
          </a:prstGeom>
        </p:spPr>
        <p:txBody>
          <a:bodyPr vert="horz" lIns="182880" tIns="91440" rIns="18288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218172" y="6477874"/>
            <a:ext cx="761998" cy="380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defTabSz="1087755"/>
            <a:fld id="{FAADACFB-7C71-4E89-89D2-7BBA40B7BFA9}" type="slidenum">
              <a:rPr lang="en-US" smtClean="0">
                <a:solidFill>
                  <a:srgbClr val="505050"/>
                </a:solidFill>
              </a:rPr>
              <a:pPr defTabSz="1087755"/>
              <a:t>‹#›</a:t>
            </a:fld>
            <a:endParaRPr lang="en-US" dirty="0">
              <a:solidFill>
                <a:srgbClr val="505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>
    <p:fade/>
  </p:transition>
  <p:hf sldNum="0" hdr="0" ftr="0" dt="0"/>
  <p:txStyles>
    <p:titleStyle>
      <a:lvl1pPr marL="0" algn="l" defTabSz="1087755" rtl="0" eaLnBrk="1" latinLnBrk="0" hangingPunct="1">
        <a:lnSpc>
          <a:spcPct val="90000"/>
        </a:lnSpc>
        <a:spcBef>
          <a:spcPct val="0"/>
        </a:spcBef>
        <a:buNone/>
        <a:defRPr lang="en-US" sz="4000" kern="1200" spc="-58" baseline="0" dirty="0">
          <a:solidFill>
            <a:schemeClr val="bg2"/>
          </a:solidFill>
          <a:latin typeface="Segoe UI Light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1087755" rtl="0" eaLnBrk="1" latinLnBrk="0" hangingPunct="1">
        <a:spcBef>
          <a:spcPts val="1800"/>
        </a:spcBef>
        <a:buClr>
          <a:srgbClr val="0072C6"/>
        </a:buClr>
        <a:buSzPct val="100000"/>
        <a:buFont typeface="Wingdings" panose="05000000000000000000" pitchFamily="2" charset="2"/>
        <a:buNone/>
        <a:defRPr sz="2400" kern="1200">
          <a:solidFill>
            <a:schemeClr val="tx2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76250" indent="-19431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762000" indent="-173355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047115" indent="-177165" algn="l" defTabSz="108775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285240" indent="-179705" algn="l" defTabSz="1087755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99212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31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705" indent="-271780" algn="l" defTabSz="10877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5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14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53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095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290" algn="l" defTabSz="108775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chvucong.gov.vn/p/home/dvc-trang-chu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vc4.gplx.gov.vn/p/home/dvc-trang-chu.html" TargetMode="External"/><Relationship Id="rId4" Type="http://schemas.openxmlformats.org/officeDocument/2006/relationships/hyperlink" Target="https://quantridvc4.gplx.gov.v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473CB4-F22A-4FFA-AD74-848AFF2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/>
          <p:cNvSpPr txBox="1"/>
          <p:nvPr/>
        </p:nvSpPr>
        <p:spPr>
          <a:xfrm>
            <a:off x="1294591" y="3272689"/>
            <a:ext cx="9970237" cy="21245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SỬ DỤNG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DVC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GPLX do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ngành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tải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cấp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mức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4)</a:t>
            </a:r>
          </a:p>
        </p:txBody>
      </p:sp>
      <p:sp>
        <p:nvSpPr>
          <p:cNvPr id="12" name="AutoShape 6"/>
          <p:cNvSpPr>
            <a:spLocks noChangeAspect="1" noChangeArrowheads="1" noTextEdit="1"/>
          </p:cNvSpPr>
          <p:nvPr/>
        </p:nvSpPr>
        <p:spPr bwMode="gray">
          <a:xfrm>
            <a:off x="11520274" y="886294"/>
            <a:ext cx="4459784" cy="285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A6BDA0F-5C91-47E2-A4B0-2F0E40B123FA}"/>
              </a:ext>
            </a:extLst>
          </p:cNvPr>
          <p:cNvSpPr txBox="1">
            <a:spLocks/>
          </p:cNvSpPr>
          <p:nvPr/>
        </p:nvSpPr>
        <p:spPr>
          <a:xfrm>
            <a:off x="314216" y="6087412"/>
            <a:ext cx="5038163" cy="346996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04/2020</a:t>
            </a:r>
            <a:endParaRPr lang="en-US" sz="1400">
              <a:solidFill>
                <a:schemeClr val="bg1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715079-F7B8-413D-B1DB-F437218A96EB}"/>
              </a:ext>
            </a:extLst>
          </p:cNvPr>
          <p:cNvSpPr txBox="1"/>
          <p:nvPr/>
        </p:nvSpPr>
        <p:spPr>
          <a:xfrm>
            <a:off x="5439806" y="6146851"/>
            <a:ext cx="1487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07/2023</a:t>
            </a:r>
          </a:p>
        </p:txBody>
      </p:sp>
      <p:pic>
        <p:nvPicPr>
          <p:cNvPr id="15" name="Picture 2" descr="Trung tâm kỹ thuật đường bộ 3">
            <a:extLst>
              <a:ext uri="{FF2B5EF4-FFF2-40B4-BE49-F238E27FC236}">
                <a16:creationId xmlns:a16="http://schemas.microsoft.com/office/drawing/2014/main" id="{27AC9A59-2959-40A0-8920-4687E4CB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658" y="1007359"/>
            <a:ext cx="5266101" cy="13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09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GPLX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254" y="1395208"/>
            <a:ext cx="9326145" cy="525510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82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828" y="1431203"/>
            <a:ext cx="10228717" cy="52235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72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57" y="1485899"/>
            <a:ext cx="10391160" cy="522288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850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03641"/>
            <a:ext cx="5355771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163"/>
            <a:ext cx="6500770" cy="4668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70" y="1552951"/>
            <a:ext cx="5691230" cy="45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4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718" y="1536701"/>
            <a:ext cx="8540894" cy="597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9" y="1536701"/>
            <a:ext cx="5840558" cy="39338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64" y="1284143"/>
            <a:ext cx="62579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943" y="1083059"/>
            <a:ext cx="10476476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57" y="1686008"/>
            <a:ext cx="95440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4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771" y="1297804"/>
            <a:ext cx="10476476" cy="801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71" y="2470209"/>
            <a:ext cx="5482936" cy="302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801" y="2376692"/>
            <a:ext cx="5983520" cy="24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0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2. THANH TOÁN LỆ PHÍ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8943" y="1083059"/>
            <a:ext cx="10476476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90" y="1860405"/>
            <a:ext cx="10508673" cy="44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57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770430" y="1536701"/>
            <a:ext cx="8948370" cy="47751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14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0873"/>
            <a:ext cx="4977976" cy="145599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7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rung tâm kỹ thuật đường bộ 3">
            <a:extLst>
              <a:ext uri="{FF2B5EF4-FFF2-40B4-BE49-F238E27FC236}">
                <a16:creationId xmlns:a16="http://schemas.microsoft.com/office/drawing/2014/main" id="{45ECDFAF-72C5-4C3B-86B1-D9E791A8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80335"/>
            <a:ext cx="2532690" cy="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32B4C55F-928E-4FF3-8612-2174265C60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04" y="3875314"/>
            <a:ext cx="2678961" cy="2670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1925" y="1743528"/>
            <a:ext cx="59678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thống</a:t>
            </a:r>
            <a:endParaRPr lang="en-US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nộp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sơ</a:t>
            </a:r>
            <a:endParaRPr lang="en-US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lnSpc>
                <a:spcPct val="250000"/>
              </a:lnSpc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Hướng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dẫn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cán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lý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sơ</a:t>
            </a:r>
            <a:endParaRPr lang="en-US" sz="28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70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860" y="854459"/>
            <a:ext cx="9260740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62" y="1536701"/>
            <a:ext cx="10389238" cy="51392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61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 BỘ XỬ LÝ HỒ SƠ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9032" y="1218141"/>
            <a:ext cx="11879249" cy="682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Menu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8" y="2793883"/>
            <a:ext cx="11306139" cy="305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11/4/2023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US" sz="7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92">
              <a:defRPr/>
            </a:pPr>
            <a:r>
              <a:rPr lang="en-SG" sz="4500" b="1" cap="al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NGƯỜI DÂN NỘP HỒ SƠ</a:t>
            </a:r>
            <a:endParaRPr lang="en-US" altLang="zh-CN" sz="4500" b="1" cap="al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410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ĐIỂM THAY ĐỔI TRÊN HỆ THỐNG – NGƯỜI DÂN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40" y="1943099"/>
            <a:ext cx="5190260" cy="3970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check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,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nhận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luôn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sơ:Không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KSK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email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9027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8154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Sau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1359" y="1943099"/>
            <a:ext cx="4940878" cy="39703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sung tool check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tăng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chất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lượng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đạt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khoảng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80%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ảnh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check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hợp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mới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tiếp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nhận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và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phí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sửa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phép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lại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giấy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KSK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điện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tử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thêm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trường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nhập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thông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tin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tài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khoản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hoàn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tiền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dân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bổ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sung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đều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có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email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gửi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về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biết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thông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tin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(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Người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dân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cần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cập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nhật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đúng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email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của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mình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để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nhận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thông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tin)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ĐIỂM THAY ĐỔI TRÊN HỆ THỐNG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– CÁN BỘ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0440" y="1943099"/>
            <a:ext cx="5354740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 menu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endParaRPr lang="en-US" dirty="0"/>
          </a:p>
          <a:p>
            <a:pPr lvl="0" algn="just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Hồ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sơ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chờ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tiếp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nhận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dân</a:t>
            </a:r>
            <a:r>
              <a:rPr lang="en-US" dirty="0"/>
              <a:t> </a:t>
            </a:r>
            <a:r>
              <a:rPr lang="en-US" dirty="0" err="1"/>
              <a:t>nộp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,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bổ</a:t>
            </a:r>
            <a:r>
              <a:rPr lang="en-US" dirty="0"/>
              <a:t> sung,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chối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endParaRPr lang="en-US" dirty="0"/>
          </a:p>
          <a:p>
            <a:pPr lvl="0" algn="just"/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Hồ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sơ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đã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xử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lý</a:t>
            </a:r>
            <a:r>
              <a:rPr lang="en-US" dirty="0"/>
              <a:t>: Theo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.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PM </a:t>
            </a: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69027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Trước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8154" y="1298864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Sau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1359" y="1943099"/>
            <a:ext cx="4940878" cy="286232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Gồm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4 menu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để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và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theo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dõi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của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dân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:</a:t>
            </a:r>
          </a:p>
          <a:p>
            <a:pPr lvl="0" algn="just"/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Hồ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sơ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chờ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xác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nhận</a:t>
            </a:r>
            <a:r>
              <a:rPr lang="en-US" dirty="0"/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thành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công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trên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hệ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thống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chưa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thực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hiện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phí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0" algn="just"/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Hồ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sơ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chờ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thanh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toán</a:t>
            </a:r>
            <a:r>
              <a:rPr lang="en-US" dirty="0"/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Các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chờ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sau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khi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bộ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yêu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cầu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thanh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toán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lệ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phí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gửi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đến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người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nộp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lvl="0" algn="just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chờ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tiếp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nhận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Như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cũ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lvl="0" algn="just"/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Hồ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sơ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đã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xử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lý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Như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cũ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88556">
              <a:defRPr/>
            </a:pPr>
            <a:fld id="{010A6826-BF03-4379-89F0-A6B9F085DCD1}" type="datetime1">
              <a:rPr lang="en-US">
                <a:solidFill>
                  <a:srgbClr val="3EA3F8">
                    <a:lumMod val="50000"/>
                  </a:srgbClr>
                </a:solidFill>
              </a:rPr>
              <a:pPr defTabSz="1088556">
                <a:defRPr/>
              </a:pPr>
              <a:t>11/4/2023</a:t>
            </a:fld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88556">
              <a:defRPr/>
            </a:pPr>
            <a:r>
              <a:rPr lang="vi-VN" dirty="0">
                <a:solidFill>
                  <a:srgbClr val="3EA3F8">
                    <a:lumMod val="50000"/>
                  </a:srgbClr>
                </a:solidFill>
              </a:rPr>
              <a:t>ĐỀ XUẤT CHO CHUYỂN ĐỔI SỐ HỘI NÔNG DÂN VIỆT NAM</a:t>
            </a:r>
            <a:endParaRPr lang="en-US" dirty="0">
              <a:solidFill>
                <a:srgbClr val="3EA3F8">
                  <a:lumMod val="50000"/>
                </a:srgb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259B02-DD8C-7241-BCA8-2E07EE4B6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1" name="Object 2" descr="preencoded.png">
            <a:extLst>
              <a:ext uri="{FF2B5EF4-FFF2-40B4-BE49-F238E27FC236}">
                <a16:creationId xmlns:a16="http://schemas.microsoft.com/office/drawing/2014/main" id="{6C791A53-4FB8-5D48-A99B-11054F0FC9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177" r="42177" b="44762"/>
          <a:stretch/>
        </p:blipFill>
        <p:spPr>
          <a:xfrm>
            <a:off x="5094008" y="1507228"/>
            <a:ext cx="2003986" cy="1896107"/>
          </a:xfrm>
          <a:prstGeom prst="rect">
            <a:avLst/>
          </a:prstGeom>
        </p:spPr>
      </p:pic>
      <p:sp>
        <p:nvSpPr>
          <p:cNvPr id="22" name="Object4">
            <a:extLst>
              <a:ext uri="{FF2B5EF4-FFF2-40B4-BE49-F238E27FC236}">
                <a16:creationId xmlns:a16="http://schemas.microsoft.com/office/drawing/2014/main" id="{3533EFBC-91AD-8E42-AA07-D189AD36D885}"/>
              </a:ext>
            </a:extLst>
          </p:cNvPr>
          <p:cNvSpPr/>
          <p:nvPr/>
        </p:nvSpPr>
        <p:spPr>
          <a:xfrm>
            <a:off x="5404203" y="1829686"/>
            <a:ext cx="1383595" cy="11931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1088556">
              <a:defRPr/>
            </a:pPr>
            <a:r>
              <a:rPr lang="en-US" sz="7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3" name="Object5">
            <a:extLst>
              <a:ext uri="{FF2B5EF4-FFF2-40B4-BE49-F238E27FC236}">
                <a16:creationId xmlns:a16="http://schemas.microsoft.com/office/drawing/2014/main" id="{0FFA0330-6859-B94B-B15C-800927B43050}"/>
              </a:ext>
            </a:extLst>
          </p:cNvPr>
          <p:cNvSpPr/>
          <p:nvPr/>
        </p:nvSpPr>
        <p:spPr>
          <a:xfrm>
            <a:off x="1045263" y="3533082"/>
            <a:ext cx="10101477" cy="1756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defTabSz="914492">
              <a:defRPr/>
            </a:pPr>
            <a:r>
              <a:rPr lang="en-SG" sz="4500" b="1" cap="all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HƯỚNG DẪN NGƯỜI DÂN NỘP HỒ SƠ</a:t>
            </a:r>
            <a:endParaRPr lang="en-US" altLang="zh-CN" sz="4500" b="1" cap="all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496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CÁCH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1679" y="1337160"/>
            <a:ext cx="11528642" cy="1985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DVCQG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https://dichvucong.gov.vn/p/home/dvc-trang-chu.html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8064" y="3484319"/>
            <a:ext cx="11528642" cy="466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 algn="ctr"/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https://dvc4.gplx.gov.vn/p/home/dvc-trang-chu.html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pPr algn="ctr"/>
            <a:endParaRPr lang="en-US" sz="3600" dirty="0">
              <a:hlinkClick r:id="rId4"/>
            </a:endParaRPr>
          </a:p>
          <a:p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78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CÁCH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265" y="966355"/>
            <a:ext cx="7837831" cy="57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>
            <a:spLocks noGrp="1"/>
          </p:cNvSpPr>
          <p:nvPr>
            <p:ph type="title"/>
          </p:nvPr>
        </p:nvSpPr>
        <p:spPr>
          <a:xfrm>
            <a:off x="331679" y="284398"/>
            <a:ext cx="11528642" cy="42504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LUỒNG 1. CÁC BƯỚC THỰC HIỆN NỘP HỒ SƠ TRỰC TUYẾN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691" y="570678"/>
            <a:ext cx="10999826" cy="110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70C0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202712" y="1483274"/>
            <a:ext cx="9160487" cy="488599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786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Y15 Enterprise identity theme">
  <a:themeElements>
    <a:clrScheme name="FY15 Enterprise Visual Identity">
      <a:dk1>
        <a:srgbClr val="505050"/>
      </a:dk1>
      <a:lt1>
        <a:sysClr val="window" lastClr="FFFFFF"/>
      </a:lt1>
      <a:dk2>
        <a:srgbClr val="0072C6"/>
      </a:dk2>
      <a:lt2>
        <a:srgbClr val="002050"/>
      </a:lt2>
      <a:accent1>
        <a:srgbClr val="7FBA00"/>
      </a:accent1>
      <a:accent2>
        <a:srgbClr val="FFB900"/>
      </a:accent2>
      <a:accent3>
        <a:srgbClr val="DC3C00"/>
      </a:accent3>
      <a:accent4>
        <a:srgbClr val="00BCF2"/>
      </a:accent4>
      <a:accent5>
        <a:srgbClr val="969696"/>
      </a:accent5>
      <a:accent6>
        <a:srgbClr val="D2D2D2"/>
      </a:accent6>
      <a:hlink>
        <a:srgbClr val="969696"/>
      </a:hlink>
      <a:folHlink>
        <a:srgbClr val="969696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marL="171450" indent="-171450">
          <a:buFont typeface="Wingdings" panose="05000000000000000000" pitchFamily="2" charset="2"/>
          <a:buChar char="§"/>
          <a:defRPr sz="1600" dirty="0" err="1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9AB0F14256C714183394750036DA954" ma:contentTypeVersion="1" ma:contentTypeDescription="Upload an image." ma:contentTypeScope="" ma:versionID="5cf28ac8e0dd809bb83bb3ec1e348531">
  <xsd:schema xmlns:xsd="http://www.w3.org/2001/XMLSchema" xmlns:xs="http://www.w3.org/2001/XMLSchema" xmlns:p="http://schemas.microsoft.com/office/2006/metadata/properties" xmlns:ns1="http://schemas.microsoft.com/sharepoint/v3" xmlns:ns2="E6C61919-500A-47DB-BA6E-C373EB00B11B" xmlns:ns3="http://schemas.microsoft.com/sharepoint/v3/fields" targetNamespace="http://schemas.microsoft.com/office/2006/metadata/properties" ma:root="true" ma:fieldsID="b4c96a69f137b6c869774672220dde13" ns1:_="" ns2:_="" ns3:_="">
    <xsd:import namespace="http://schemas.microsoft.com/sharepoint/v3"/>
    <xsd:import namespace="E6C61919-500A-47DB-BA6E-C373EB00B11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61919-500A-47DB-BA6E-C373EB00B11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E6C61919-500A-47DB-BA6E-C373EB00B11B" xsi:nil="true"/>
  </documentManagement>
</p:properties>
</file>

<file path=customXml/itemProps1.xml><?xml version="1.0" encoding="utf-8"?>
<ds:datastoreItem xmlns:ds="http://schemas.openxmlformats.org/officeDocument/2006/customXml" ds:itemID="{1C5A90B1-C463-4CBB-827F-9611BA9BD05F}"/>
</file>

<file path=customXml/itemProps2.xml><?xml version="1.0" encoding="utf-8"?>
<ds:datastoreItem xmlns:ds="http://schemas.openxmlformats.org/officeDocument/2006/customXml" ds:itemID="{5E180142-140D-4797-B896-F89727463D8A}"/>
</file>

<file path=customXml/itemProps3.xml><?xml version="1.0" encoding="utf-8"?>
<ds:datastoreItem xmlns:ds="http://schemas.openxmlformats.org/officeDocument/2006/customXml" ds:itemID="{C2CA868B-57A3-451C-A65D-AAD1FEB4BBC6}"/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894</Words>
  <Application>Microsoft Office PowerPoint</Application>
  <PresentationFormat>Widescreen</PresentationFormat>
  <Paragraphs>86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 Unicode MS</vt:lpstr>
      <vt:lpstr>Calibri</vt:lpstr>
      <vt:lpstr>Calibri Light</vt:lpstr>
      <vt:lpstr>Courier New</vt:lpstr>
      <vt:lpstr>Roboto Condensed</vt:lpstr>
      <vt:lpstr>Segoe UI</vt:lpstr>
      <vt:lpstr>Segoe UI Light</vt:lpstr>
      <vt:lpstr>Times New Roman</vt:lpstr>
      <vt:lpstr>Wingdings</vt:lpstr>
      <vt:lpstr>Office Theme</vt:lpstr>
      <vt:lpstr>3_FY15 Enterprise identity theme</vt:lpstr>
      <vt:lpstr>PowerPoint Presentation</vt:lpstr>
      <vt:lpstr>NỘI DUNG</vt:lpstr>
      <vt:lpstr> </vt:lpstr>
      <vt:lpstr>CÁC ĐIỂM THAY ĐỔI TRÊN HỆ THỐNG – NGƯỜI DÂN</vt:lpstr>
      <vt:lpstr>CÁC ĐIỂM THAY ĐỔI TRÊN HỆ THỐNG – CÁN BỘ</vt:lpstr>
      <vt:lpstr> </vt:lpstr>
      <vt:lpstr>1. CÁCH NỘP HỒ SƠ TRỰC TUYẾN</vt:lpstr>
      <vt:lpstr>1. CÁCH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LUỒNG 1. CÁC BƯỚC THỰC HIỆN NỘP HỒ SƠ TRỰC TUYẾN</vt:lpstr>
      <vt:lpstr>GIAI ĐOẠN 2. THANH TOÁN LỆ PHÍ TRỰC TUYẾN</vt:lpstr>
      <vt:lpstr>GIAI ĐOẠN 2. THANH TOÁN LỆ PHÍ TRỰC TUYẾN</vt:lpstr>
      <vt:lpstr>GIAI ĐOẠN 2. THANH TOÁN LỆ PHÍ TRỰC TUYẾN</vt:lpstr>
      <vt:lpstr>2. CÁC BƯỚC THỰC HIỆN NỘP HỒ SƠ TRỰC TUYẾN</vt:lpstr>
      <vt:lpstr>2. CÁC BƯỚC THỰC HIỆN NỘP HỒ SƠ TRỰC TUYẾN</vt:lpstr>
      <vt:lpstr>CÁN BỘ XỬ LÝ HỒ SƠ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ba</dc:creator>
  <cp:keywords/>
  <dc:description/>
  <cp:lastModifiedBy>admin</cp:lastModifiedBy>
  <cp:revision>159</cp:revision>
  <cp:lastPrinted>2020-05-07T01:48:20Z</cp:lastPrinted>
  <dcterms:created xsi:type="dcterms:W3CDTF">2020-04-29T05:00:29Z</dcterms:created>
  <dcterms:modified xsi:type="dcterms:W3CDTF">2023-11-04T15:12:37Z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0x0101009148F5A04DDD49CBA7127AADA5FB792B00AADE34325A8B49CDA8BB4DB53328F21400A9AB0F14256C714183394750036DA954</vt:lpwstr>
  </property>
</Properties>
</file>